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2" r:id="rId1"/>
  </p:sldMasterIdLst>
  <p:notesMasterIdLst>
    <p:notesMasterId r:id="rId19"/>
  </p:notesMasterIdLst>
  <p:sldIdLst>
    <p:sldId id="256" r:id="rId2"/>
    <p:sldId id="257" r:id="rId3"/>
    <p:sldId id="258" r:id="rId4"/>
    <p:sldId id="259" r:id="rId5"/>
    <p:sldId id="300" r:id="rId6"/>
    <p:sldId id="297" r:id="rId7"/>
    <p:sldId id="298" r:id="rId8"/>
    <p:sldId id="299" r:id="rId9"/>
    <p:sldId id="301" r:id="rId10"/>
    <p:sldId id="270" r:id="rId11"/>
    <p:sldId id="272" r:id="rId12"/>
    <p:sldId id="302" r:id="rId13"/>
    <p:sldId id="303" r:id="rId14"/>
    <p:sldId id="304" r:id="rId15"/>
    <p:sldId id="286" r:id="rId16"/>
    <p:sldId id="265" r:id="rId17"/>
    <p:sldId id="26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notesMaster" Target="notesMasters/notesMaster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heme" Target="theme/theme1.xml" /></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BCAF90-8927-4146-9F69-248A88518864}" type="datetimeFigureOut">
              <a:rPr lang="en-GB" smtClean="0"/>
              <a:t>02/04/2024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886E1F-9215-455A-99DF-1C7494E72AC1}" type="slidenum">
              <a:rPr lang="en-GB" smtClean="0"/>
              <a:t>‹#›</a:t>
            </a:fld>
            <a:endParaRPr lang="en-GB"/>
          </a:p>
        </p:txBody>
      </p:sp>
    </p:spTree>
    <p:extLst>
      <p:ext uri="{BB962C8B-B14F-4D97-AF65-F5344CB8AC3E}">
        <p14:creationId xmlns:p14="http://schemas.microsoft.com/office/powerpoint/2010/main" val="1677672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5E2994A-1FA3-0643-AD84-CBC20E21E548}" type="datetimeFigureOut">
              <a:rPr lang="en-US" smtClean="0"/>
              <a:t>4/2/2024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3674013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E2994A-1FA3-0643-AD84-CBC20E21E548}" type="datetimeFigureOut">
              <a:rPr lang="en-US" smtClean="0"/>
              <a:t>4/2/2024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1540136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E2994A-1FA3-0643-AD84-CBC20E21E548}" type="datetimeFigureOut">
              <a:rPr lang="en-US" smtClean="0"/>
              <a:t>4/2/2024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25372668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E2994A-1FA3-0643-AD84-CBC20E21E548}" type="datetimeFigureOut">
              <a:rPr lang="en-US" smtClean="0"/>
              <a:t>4/2/2024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9D85F7-4B96-8F41-9AD7-EB9C05D35ECB}"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755651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E2994A-1FA3-0643-AD84-CBC20E21E548}" type="datetimeFigureOut">
              <a:rPr lang="en-US" smtClean="0"/>
              <a:t>4/2/2024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17944868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5E2994A-1FA3-0643-AD84-CBC20E21E548}" type="datetimeFigureOut">
              <a:rPr lang="en-US" smtClean="0"/>
              <a:t>4/2/2024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39691736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5E2994A-1FA3-0643-AD84-CBC20E21E548}" type="datetimeFigureOut">
              <a:rPr lang="en-US" smtClean="0"/>
              <a:t>4/2/2024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13282286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E2994A-1FA3-0643-AD84-CBC20E21E548}" type="datetimeFigureOut">
              <a:rPr lang="en-US" smtClean="0"/>
              <a:t>4/2/2024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3251080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E2994A-1FA3-0643-AD84-CBC20E21E548}" type="datetimeFigureOut">
              <a:rPr lang="en-US" smtClean="0"/>
              <a:t>4/2/2024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14004976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E2994A-1FA3-0643-AD84-CBC20E21E548}" type="datetimeFigureOut">
              <a:rPr lang="en-US" smtClean="0"/>
              <a:t>4/2/2024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3947211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E2994A-1FA3-0643-AD84-CBC20E21E548}" type="datetimeFigureOut">
              <a:rPr lang="en-US" smtClean="0"/>
              <a:t>4/2/2024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1181954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E2994A-1FA3-0643-AD84-CBC20E21E548}" type="datetimeFigureOut">
              <a:rPr lang="en-US" smtClean="0"/>
              <a:t>4/2/2024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3752118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E2994A-1FA3-0643-AD84-CBC20E21E548}" type="datetimeFigureOut">
              <a:rPr lang="en-US" smtClean="0"/>
              <a:t>4/2/2024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32363424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E2994A-1FA3-0643-AD84-CBC20E21E548}" type="datetimeFigureOut">
              <a:rPr lang="en-US" smtClean="0"/>
              <a:t>4/2/2024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3017590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E2994A-1FA3-0643-AD84-CBC20E21E548}" type="datetimeFigureOut">
              <a:rPr lang="en-US" smtClean="0"/>
              <a:t>4/2/2024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3511488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F5E2994A-1FA3-0643-AD84-CBC20E21E548}" type="datetimeFigureOut">
              <a:rPr lang="en-US" smtClean="0"/>
              <a:t>4/2/2024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21571214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E2994A-1FA3-0643-AD84-CBC20E21E548}" type="datetimeFigureOut">
              <a:rPr lang="en-US" smtClean="0"/>
              <a:t>4/2/2024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35794894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E2994A-1FA3-0643-AD84-CBC20E21E548}" type="datetimeFigureOut">
              <a:rPr lang="en-US" smtClean="0"/>
              <a:t>4/2/2024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09D85F7-4B96-8F41-9AD7-EB9C05D35ECB}" type="slidenum">
              <a:rPr lang="en-US" smtClean="0"/>
              <a:t>‹#›</a:t>
            </a:fld>
            <a:endParaRPr lang="en-US"/>
          </a:p>
        </p:txBody>
      </p:sp>
    </p:spTree>
    <p:extLst>
      <p:ext uri="{BB962C8B-B14F-4D97-AF65-F5344CB8AC3E}">
        <p14:creationId xmlns:p14="http://schemas.microsoft.com/office/powerpoint/2010/main" val="1116928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slideLayout" Target="../slideLayouts/slideLayout1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20" Type="http://schemas.openxmlformats.org/officeDocument/2006/relationships/image" Target="../media/image1.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theme" Target="../theme/theme1.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mt="7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F5E2994A-1FA3-0643-AD84-CBC20E21E548}" type="datetimeFigureOut">
              <a:rPr lang="en-US" smtClean="0"/>
              <a:t>4/2/2024</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09D85F7-4B96-8F41-9AD7-EB9C05D35ECB}" type="slidenum">
              <a:rPr lang="en-US" smtClean="0"/>
              <a:t>‹#›</a:t>
            </a:fld>
            <a:endParaRPr lang="en-US"/>
          </a:p>
        </p:txBody>
      </p:sp>
    </p:spTree>
    <p:extLst>
      <p:ext uri="{BB962C8B-B14F-4D97-AF65-F5344CB8AC3E}">
        <p14:creationId xmlns:p14="http://schemas.microsoft.com/office/powerpoint/2010/main" val="1527045719"/>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 id="2147483924" r:id="rId12"/>
    <p:sldLayoutId id="2147483925" r:id="rId13"/>
    <p:sldLayoutId id="2147483926" r:id="rId14"/>
    <p:sldLayoutId id="2147483927" r:id="rId15"/>
    <p:sldLayoutId id="2147483928" r:id="rId16"/>
    <p:sldLayoutId id="2147483929" r:id="rId17"/>
    <p:sldLayoutId id="2147483930"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11.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18.xml" /></Relationships>
</file>

<file path=ppt/slides/_rels/slide12.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6.xml" /></Relationships>
</file>

<file path=ppt/slides/_rels/slide13.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7.xml" /></Relationships>
</file>

<file path=ppt/slides/_rels/slide14.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7.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17.xml.rels><?xml version="1.0" encoding="UTF-8" standalone="yes"?>
<Relationships xmlns="http://schemas.openxmlformats.org/package/2006/relationships"><Relationship Id="rId2" Type="http://schemas.openxmlformats.org/officeDocument/2006/relationships/image" Target="../media/image10.jpeg"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9.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D60F7-8AA7-AD43-8CAD-590C13C5A110}"/>
              </a:ext>
            </a:extLst>
          </p:cNvPr>
          <p:cNvSpPr>
            <a:spLocks noGrp="1"/>
          </p:cNvSpPr>
          <p:nvPr>
            <p:ph type="ctrTitle"/>
          </p:nvPr>
        </p:nvSpPr>
        <p:spPr>
          <a:xfrm>
            <a:off x="1083269" y="386080"/>
            <a:ext cx="9808251" cy="1850398"/>
          </a:xfrm>
        </p:spPr>
        <p:txBody>
          <a:bodyPr>
            <a:normAutofit fontScale="90000"/>
          </a:bodyPr>
          <a:lstStyle/>
          <a:p>
            <a:r>
              <a:rPr lang="en-IN" sz="4400" b="1" dirty="0" err="1">
                <a:solidFill>
                  <a:schemeClr val="accent2"/>
                </a:solidFill>
              </a:rPr>
              <a:t>FlickPicks</a:t>
            </a:r>
            <a:r>
              <a:rPr lang="en-IN" sz="4400" b="1" dirty="0">
                <a:solidFill>
                  <a:schemeClr val="accent2"/>
                </a:solidFill>
              </a:rPr>
              <a:t>: Personalized Movie Recommendations using Collaborative Filtering</a:t>
            </a:r>
            <a:endParaRPr lang="en-US" sz="4400" b="1" dirty="0">
              <a:solidFill>
                <a:schemeClr val="accent2"/>
              </a:solidFill>
            </a:endParaRPr>
          </a:p>
        </p:txBody>
      </p:sp>
      <p:sp>
        <p:nvSpPr>
          <p:cNvPr id="3" name="Subtitle 2">
            <a:extLst>
              <a:ext uri="{FF2B5EF4-FFF2-40B4-BE49-F238E27FC236}">
                <a16:creationId xmlns:a16="http://schemas.microsoft.com/office/drawing/2014/main" id="{43701CD9-6334-E143-A7EF-3FE5889A0103}"/>
              </a:ext>
            </a:extLst>
          </p:cNvPr>
          <p:cNvSpPr>
            <a:spLocks noGrp="1"/>
          </p:cNvSpPr>
          <p:nvPr>
            <p:ph type="subTitle" idx="1"/>
          </p:nvPr>
        </p:nvSpPr>
        <p:spPr>
          <a:xfrm>
            <a:off x="7497095" y="3397045"/>
            <a:ext cx="3692014" cy="2708787"/>
          </a:xfrm>
        </p:spPr>
        <p:txBody>
          <a:bodyPr>
            <a:noAutofit/>
          </a:bodyPr>
          <a:lstStyle/>
          <a:p>
            <a:endParaRPr lang="en-US" sz="1600" b="1" dirty="0">
              <a:solidFill>
                <a:schemeClr val="accent3"/>
              </a:solidFill>
            </a:endParaRPr>
          </a:p>
          <a:p>
            <a:r>
              <a:rPr lang="en-US" sz="1600" b="1" dirty="0">
                <a:solidFill>
                  <a:schemeClr val="accent3"/>
                </a:solidFill>
              </a:rPr>
              <a:t>Submitted by:</a:t>
            </a:r>
          </a:p>
          <a:p>
            <a:r>
              <a:rPr lang="en-US" sz="1600" b="1" dirty="0" err="1">
                <a:solidFill>
                  <a:schemeClr val="accent3"/>
                </a:solidFill>
              </a:rPr>
              <a:t>V.Gayathri</a:t>
            </a:r>
            <a:endParaRPr lang="en-US" sz="1600" b="1" dirty="0">
              <a:solidFill>
                <a:schemeClr val="accent3"/>
              </a:solidFill>
            </a:endParaRPr>
          </a:p>
          <a:p>
            <a:r>
              <a:rPr lang="en-US" sz="1600" b="1" dirty="0" err="1">
                <a:solidFill>
                  <a:schemeClr val="accent3"/>
                </a:solidFill>
              </a:rPr>
              <a:t>S.Likhitha</a:t>
            </a:r>
            <a:endParaRPr lang="en-US" sz="1600" b="1" dirty="0">
              <a:solidFill>
                <a:schemeClr val="accent3"/>
              </a:solidFill>
            </a:endParaRPr>
          </a:p>
          <a:p>
            <a:r>
              <a:rPr lang="en-US" sz="1600" b="1" dirty="0" err="1">
                <a:solidFill>
                  <a:schemeClr val="accent3"/>
                </a:solidFill>
              </a:rPr>
              <a:t>S.Kalyani</a:t>
            </a:r>
            <a:endParaRPr lang="en-US" sz="1600" b="1" dirty="0">
              <a:solidFill>
                <a:schemeClr val="accent3"/>
              </a:solidFill>
            </a:endParaRPr>
          </a:p>
          <a:p>
            <a:r>
              <a:rPr lang="en-US" sz="1600" b="1" dirty="0" err="1">
                <a:solidFill>
                  <a:schemeClr val="accent3"/>
                </a:solidFill>
              </a:rPr>
              <a:t>T.Hanish</a:t>
            </a:r>
            <a:r>
              <a:rPr lang="en-US" sz="1600" b="1" dirty="0">
                <a:solidFill>
                  <a:schemeClr val="accent3"/>
                </a:solidFill>
              </a:rPr>
              <a:t> </a:t>
            </a:r>
            <a:r>
              <a:rPr lang="en-US" sz="1600" b="1" dirty="0" err="1">
                <a:solidFill>
                  <a:schemeClr val="accent3"/>
                </a:solidFill>
              </a:rPr>
              <a:t>Manikanta</a:t>
            </a:r>
            <a:endParaRPr lang="en-US" sz="1600" b="1" dirty="0">
              <a:solidFill>
                <a:schemeClr val="accent3"/>
              </a:solidFill>
            </a:endParaRPr>
          </a:p>
          <a:p>
            <a:endParaRPr lang="en-US" sz="1600" b="1" dirty="0">
              <a:solidFill>
                <a:schemeClr val="accent3"/>
              </a:solidFill>
            </a:endParaRPr>
          </a:p>
          <a:p>
            <a:endParaRPr lang="en-US" sz="1600" b="1" dirty="0">
              <a:solidFill>
                <a:schemeClr val="accent3"/>
              </a:solidFill>
            </a:endParaRPr>
          </a:p>
          <a:p>
            <a:endParaRPr lang="en-US" sz="1600" b="1" dirty="0">
              <a:solidFill>
                <a:schemeClr val="accent2"/>
              </a:solidFill>
            </a:endParaRPr>
          </a:p>
        </p:txBody>
      </p:sp>
      <p:pic>
        <p:nvPicPr>
          <p:cNvPr id="4" name="Picture 3">
            <a:extLst>
              <a:ext uri="{FF2B5EF4-FFF2-40B4-BE49-F238E27FC236}">
                <a16:creationId xmlns:a16="http://schemas.microsoft.com/office/drawing/2014/main" id="{420E62CE-0BA0-8BC5-83EA-9BF019EE0DD7}"/>
              </a:ext>
            </a:extLst>
          </p:cNvPr>
          <p:cNvPicPr>
            <a:picLocks noChangeAspect="1"/>
          </p:cNvPicPr>
          <p:nvPr/>
        </p:nvPicPr>
        <p:blipFill>
          <a:blip r:embed="rId2"/>
          <a:stretch>
            <a:fillRect/>
          </a:stretch>
        </p:blipFill>
        <p:spPr>
          <a:xfrm>
            <a:off x="772161" y="2615910"/>
            <a:ext cx="6278880" cy="3947450"/>
          </a:xfrm>
          <a:prstGeom prst="rect">
            <a:avLst/>
          </a:prstGeom>
        </p:spPr>
      </p:pic>
    </p:spTree>
    <p:extLst>
      <p:ext uri="{BB962C8B-B14F-4D97-AF65-F5344CB8AC3E}">
        <p14:creationId xmlns:p14="http://schemas.microsoft.com/office/powerpoint/2010/main" val="30141609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D969D-ECD6-9982-39A8-91C48068CAAA}"/>
              </a:ext>
            </a:extLst>
          </p:cNvPr>
          <p:cNvSpPr>
            <a:spLocks noGrp="1"/>
          </p:cNvSpPr>
          <p:nvPr>
            <p:ph type="title"/>
          </p:nvPr>
        </p:nvSpPr>
        <p:spPr/>
        <p:txBody>
          <a:bodyPr/>
          <a:lstStyle/>
          <a:p>
            <a:r>
              <a:rPr lang="en-IN" b="1" dirty="0">
                <a:solidFill>
                  <a:schemeClr val="accent2"/>
                </a:solidFill>
              </a:rPr>
              <a:t>SYSTEM REQUIREMENTS</a:t>
            </a:r>
            <a:endParaRPr lang="en-GB" b="1" dirty="0">
              <a:solidFill>
                <a:schemeClr val="accent2"/>
              </a:solidFill>
            </a:endParaRPr>
          </a:p>
        </p:txBody>
      </p:sp>
      <p:sp>
        <p:nvSpPr>
          <p:cNvPr id="3" name="Content Placeholder 2">
            <a:extLst>
              <a:ext uri="{FF2B5EF4-FFF2-40B4-BE49-F238E27FC236}">
                <a16:creationId xmlns:a16="http://schemas.microsoft.com/office/drawing/2014/main" id="{1E7ECFB1-0AEE-5D96-FE9E-869169F9307F}"/>
              </a:ext>
            </a:extLst>
          </p:cNvPr>
          <p:cNvSpPr>
            <a:spLocks noGrp="1"/>
          </p:cNvSpPr>
          <p:nvPr>
            <p:ph idx="1"/>
          </p:nvPr>
        </p:nvSpPr>
        <p:spPr>
          <a:xfrm>
            <a:off x="913794" y="1840424"/>
            <a:ext cx="10353762" cy="4019601"/>
          </a:xfrm>
        </p:spPr>
        <p:txBody>
          <a:bodyPr>
            <a:noAutofit/>
          </a:bodyPr>
          <a:lstStyle/>
          <a:p>
            <a:pPr marL="0" indent="0" algn="just">
              <a:buNone/>
            </a:pPr>
            <a:r>
              <a:rPr lang="en-US" b="1" dirty="0">
                <a:solidFill>
                  <a:schemeClr val="accent2"/>
                </a:solidFill>
                <a:latin typeface="Times New Roman" panose="02020603050405020304" pitchFamily="18" charset="0"/>
                <a:cs typeface="Times New Roman" panose="02020603050405020304" pitchFamily="18" charset="0"/>
              </a:rPr>
              <a:t>SOFTWARE REQUIREMENTS</a:t>
            </a:r>
            <a:r>
              <a:rPr lang="en-US" dirty="0">
                <a:solidFill>
                  <a:schemeClr val="accent2"/>
                </a:solidFill>
                <a:latin typeface="Times New Roman" panose="02020603050405020304" pitchFamily="18" charset="0"/>
                <a:cs typeface="Times New Roman" panose="02020603050405020304" pitchFamily="18" charset="0"/>
              </a:rPr>
              <a:t>:</a:t>
            </a:r>
          </a:p>
          <a:p>
            <a:pPr marL="0" indent="0" algn="just">
              <a:buNone/>
            </a:pPr>
            <a:endParaRPr lang="en-US"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Language       :	Python</a:t>
            </a:r>
          </a:p>
          <a:p>
            <a:pPr marL="0" indent="0" algn="just">
              <a:buNone/>
            </a:pPr>
            <a:r>
              <a:rPr lang="en-US" dirty="0">
                <a:latin typeface="Times New Roman" panose="02020603050405020304" pitchFamily="18" charset="0"/>
                <a:cs typeface="Times New Roman" panose="02020603050405020304" pitchFamily="18" charset="0"/>
              </a:rPr>
              <a:t>	Framework	: 	Scikit Learn/Pandas/</a:t>
            </a:r>
            <a:r>
              <a:rPr lang="en-US" dirty="0" err="1">
                <a:latin typeface="Times New Roman" panose="02020603050405020304" pitchFamily="18" charset="0"/>
                <a:cs typeface="Times New Roman" panose="02020603050405020304" pitchFamily="18" charset="0"/>
              </a:rPr>
              <a:t>Numpy</a:t>
            </a:r>
            <a:endParaRPr lang="en-US"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IDE		:              </a:t>
            </a:r>
            <a:r>
              <a:rPr lang="en-IN" dirty="0">
                <a:latin typeface="Times New Roman" panose="02020603050405020304" pitchFamily="18" charset="0"/>
                <a:cs typeface="Times New Roman" panose="02020603050405020304" pitchFamily="18" charset="0"/>
              </a:rPr>
              <a:t>visual Studio code</a:t>
            </a:r>
            <a:endParaRPr lang="en-US" dirty="0">
              <a:latin typeface="Times New Roman" panose="02020603050405020304" pitchFamily="18" charset="0"/>
              <a:cs typeface="Times New Roman" panose="02020603050405020304" pitchFamily="18" charset="0"/>
            </a:endParaRPr>
          </a:p>
          <a:p>
            <a:pPr marL="0" indent="0" algn="just">
              <a:buNone/>
            </a:pPr>
            <a:endParaRPr lang="en-US" b="1" dirty="0">
              <a:latin typeface="Times New Roman" panose="02020603050405020304" pitchFamily="18" charset="0"/>
              <a:cs typeface="Times New Roman" panose="02020603050405020304" pitchFamily="18" charset="0"/>
            </a:endParaRPr>
          </a:p>
          <a:p>
            <a:pPr marL="0" indent="0" algn="just">
              <a:buNone/>
            </a:pPr>
            <a:r>
              <a:rPr lang="en-US" b="1" dirty="0">
                <a:solidFill>
                  <a:schemeClr val="accent2"/>
                </a:solidFill>
                <a:latin typeface="Times New Roman" panose="02020603050405020304" pitchFamily="18" charset="0"/>
                <a:cs typeface="Times New Roman" panose="02020603050405020304" pitchFamily="18" charset="0"/>
              </a:rPr>
              <a:t>HARDWARE REQUIREMENTS</a:t>
            </a:r>
            <a:r>
              <a:rPr lang="en-US" dirty="0">
                <a:solidFill>
                  <a:schemeClr val="accent2"/>
                </a:solidFill>
                <a:latin typeface="Times New Roman" panose="02020603050405020304" pitchFamily="18" charset="0"/>
                <a:cs typeface="Times New Roman" panose="02020603050405020304" pitchFamily="18" charset="0"/>
              </a:rPr>
              <a:t>:</a:t>
            </a:r>
          </a:p>
          <a:p>
            <a:pPr marL="0" indent="0" algn="just">
              <a:buNone/>
            </a:pPr>
            <a:r>
              <a:rPr lang="en-US" dirty="0">
                <a:latin typeface="Times New Roman" panose="02020603050405020304" pitchFamily="18" charset="0"/>
                <a:cs typeface="Times New Roman" panose="02020603050405020304" pitchFamily="18" charset="0"/>
              </a:rPr>
              <a:t>	Processor	:	Core I3</a:t>
            </a:r>
          </a:p>
          <a:p>
            <a:pPr marL="0" indent="0" algn="just">
              <a:buNone/>
            </a:pPr>
            <a:r>
              <a:rPr lang="en-US" dirty="0">
                <a:latin typeface="Times New Roman" panose="02020603050405020304" pitchFamily="18" charset="0"/>
                <a:cs typeface="Times New Roman" panose="02020603050405020304" pitchFamily="18" charset="0"/>
              </a:rPr>
              <a:t>	RAM		:	4 GB</a:t>
            </a:r>
          </a:p>
          <a:p>
            <a:pPr marL="0" indent="0" algn="just">
              <a:buNone/>
            </a:pPr>
            <a:r>
              <a:rPr lang="en-US" dirty="0">
                <a:latin typeface="Times New Roman" panose="02020603050405020304" pitchFamily="18" charset="0"/>
                <a:cs typeface="Times New Roman" panose="02020603050405020304" pitchFamily="18" charset="0"/>
              </a:rPr>
              <a:t>	Hard Disk	:	340 GB</a:t>
            </a:r>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23263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46EC8-7454-2A48-115F-D56EC55A9C1E}"/>
              </a:ext>
            </a:extLst>
          </p:cNvPr>
          <p:cNvSpPr>
            <a:spLocks noGrp="1"/>
          </p:cNvSpPr>
          <p:nvPr>
            <p:ph type="title"/>
          </p:nvPr>
        </p:nvSpPr>
        <p:spPr/>
        <p:txBody>
          <a:bodyPr/>
          <a:lstStyle/>
          <a:p>
            <a:r>
              <a:rPr lang="en-IN" b="1" dirty="0">
                <a:solidFill>
                  <a:schemeClr val="accent2"/>
                </a:solidFill>
              </a:rPr>
              <a:t>COLLABORATIVE FILTERING</a:t>
            </a:r>
            <a:endParaRPr lang="en-GB" b="1" dirty="0">
              <a:solidFill>
                <a:schemeClr val="accent2"/>
              </a:solidFill>
            </a:endParaRPr>
          </a:p>
        </p:txBody>
      </p:sp>
      <p:pic>
        <p:nvPicPr>
          <p:cNvPr id="4" name="Content Placeholder 3" descr="mm4.png">
            <a:extLst>
              <a:ext uri="{FF2B5EF4-FFF2-40B4-BE49-F238E27FC236}">
                <a16:creationId xmlns:a16="http://schemas.microsoft.com/office/drawing/2014/main" id="{67BD9B17-5F86-ABFC-8CAE-8B2B42D41ED5}"/>
              </a:ext>
            </a:extLst>
          </p:cNvPr>
          <p:cNvPicPr>
            <a:picLocks noGrp="1" noChangeAspect="1"/>
          </p:cNvPicPr>
          <p:nvPr>
            <p:ph idx="1"/>
          </p:nvPr>
        </p:nvPicPr>
        <p:blipFill>
          <a:blip r:embed="rId2"/>
          <a:stretch>
            <a:fillRect/>
          </a:stretch>
        </p:blipFill>
        <p:spPr>
          <a:xfrm>
            <a:off x="3480619" y="1935921"/>
            <a:ext cx="4876800" cy="44048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047000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C1F16-059D-28EE-B990-8A95A111C10E}"/>
              </a:ext>
            </a:extLst>
          </p:cNvPr>
          <p:cNvSpPr>
            <a:spLocks noGrp="1"/>
          </p:cNvSpPr>
          <p:nvPr>
            <p:ph type="title"/>
          </p:nvPr>
        </p:nvSpPr>
        <p:spPr>
          <a:xfrm>
            <a:off x="913795" y="334298"/>
            <a:ext cx="10353761" cy="707922"/>
          </a:xfrm>
        </p:spPr>
        <p:txBody>
          <a:bodyPr>
            <a:normAutofit/>
          </a:bodyPr>
          <a:lstStyle/>
          <a:p>
            <a:r>
              <a:rPr lang="en-IN" dirty="0">
                <a:solidFill>
                  <a:schemeClr val="accent2"/>
                </a:solidFill>
              </a:rPr>
              <a:t>RESULT</a:t>
            </a:r>
          </a:p>
        </p:txBody>
      </p:sp>
      <p:pic>
        <p:nvPicPr>
          <p:cNvPr id="4" name="Picture 3">
            <a:extLst>
              <a:ext uri="{FF2B5EF4-FFF2-40B4-BE49-F238E27FC236}">
                <a16:creationId xmlns:a16="http://schemas.microsoft.com/office/drawing/2014/main" id="{E49472E9-9E1F-B89B-C32E-70E78FE2F1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639" y="953730"/>
            <a:ext cx="11621730" cy="5904270"/>
          </a:xfrm>
          <a:prstGeom prst="rect">
            <a:avLst/>
          </a:prstGeom>
        </p:spPr>
      </p:pic>
    </p:spTree>
    <p:extLst>
      <p:ext uri="{BB962C8B-B14F-4D97-AF65-F5344CB8AC3E}">
        <p14:creationId xmlns:p14="http://schemas.microsoft.com/office/powerpoint/2010/main" val="2860411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9182B1-433E-05A4-CC4D-DE79190778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276" y="245806"/>
            <a:ext cx="11415253" cy="6459794"/>
          </a:xfrm>
          <a:prstGeom prst="rect">
            <a:avLst/>
          </a:prstGeom>
        </p:spPr>
      </p:pic>
    </p:spTree>
    <p:extLst>
      <p:ext uri="{BB962C8B-B14F-4D97-AF65-F5344CB8AC3E}">
        <p14:creationId xmlns:p14="http://schemas.microsoft.com/office/powerpoint/2010/main" val="2035388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BEDEBF-82B7-AF21-8445-F1636E53C0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130" y="186812"/>
            <a:ext cx="11454580" cy="6558117"/>
          </a:xfrm>
          <a:prstGeom prst="rect">
            <a:avLst/>
          </a:prstGeom>
        </p:spPr>
      </p:pic>
    </p:spTree>
    <p:extLst>
      <p:ext uri="{BB962C8B-B14F-4D97-AF65-F5344CB8AC3E}">
        <p14:creationId xmlns:p14="http://schemas.microsoft.com/office/powerpoint/2010/main" val="3280792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C1BA8-4352-61E4-975F-139B70FE9265}"/>
              </a:ext>
            </a:extLst>
          </p:cNvPr>
          <p:cNvSpPr>
            <a:spLocks noGrp="1"/>
          </p:cNvSpPr>
          <p:nvPr>
            <p:ph type="title"/>
          </p:nvPr>
        </p:nvSpPr>
        <p:spPr/>
        <p:txBody>
          <a:bodyPr/>
          <a:lstStyle/>
          <a:p>
            <a:r>
              <a:rPr lang="en-IN" b="1" dirty="0">
                <a:solidFill>
                  <a:schemeClr val="accent2"/>
                </a:solidFill>
              </a:rPr>
              <a:t>ADVANTAGES</a:t>
            </a:r>
            <a:endParaRPr lang="en-GB" b="1" dirty="0">
              <a:solidFill>
                <a:schemeClr val="accent2"/>
              </a:solidFill>
            </a:endParaRPr>
          </a:p>
        </p:txBody>
      </p:sp>
      <p:sp>
        <p:nvSpPr>
          <p:cNvPr id="3" name="Content Placeholder 2">
            <a:extLst>
              <a:ext uri="{FF2B5EF4-FFF2-40B4-BE49-F238E27FC236}">
                <a16:creationId xmlns:a16="http://schemas.microsoft.com/office/drawing/2014/main" id="{CF1AA2AA-DFD5-D326-534B-379E2900AC48}"/>
              </a:ext>
            </a:extLst>
          </p:cNvPr>
          <p:cNvSpPr>
            <a:spLocks noGrp="1"/>
          </p:cNvSpPr>
          <p:nvPr>
            <p:ph idx="1"/>
          </p:nvPr>
        </p:nvSpPr>
        <p:spPr>
          <a:xfrm>
            <a:off x="913795" y="1799303"/>
            <a:ext cx="10353762" cy="3991897"/>
          </a:xfrm>
        </p:spPr>
        <p:txBody>
          <a:bodyPr>
            <a:normAutofit/>
          </a:bodyPr>
          <a:lstStyle/>
          <a:p>
            <a:pPr marL="0" indent="0" algn="just">
              <a:buNone/>
            </a:pPr>
            <a:r>
              <a:rPr lang="en-US" sz="2400" b="1" cap="none" dirty="0">
                <a:latin typeface="Times New Roman" panose="02020603050405020304" pitchFamily="18" charset="0"/>
                <a:cs typeface="Times New Roman" panose="02020603050405020304" pitchFamily="18" charset="0"/>
              </a:rPr>
              <a:t>Advantages</a:t>
            </a:r>
            <a:r>
              <a:rPr lang="en-US" sz="2400" cap="none" dirty="0">
                <a:latin typeface="Times New Roman" panose="02020603050405020304" pitchFamily="18" charset="0"/>
                <a:cs typeface="Times New Roman" panose="02020603050405020304" pitchFamily="18" charset="0"/>
              </a:rPr>
              <a:t>:</a:t>
            </a:r>
          </a:p>
          <a:p>
            <a:pPr algn="just"/>
            <a:r>
              <a:rPr lang="en-US" sz="2400" b="1" cap="none" dirty="0">
                <a:latin typeface="Times New Roman" panose="02020603050405020304" pitchFamily="18" charset="0"/>
                <a:cs typeface="Times New Roman" panose="02020603050405020304" pitchFamily="18" charset="0"/>
              </a:rPr>
              <a:t>No domain knowledge necessary:</a:t>
            </a:r>
          </a:p>
          <a:p>
            <a:pPr marL="0" indent="0" algn="just">
              <a:buNone/>
            </a:pPr>
            <a:r>
              <a:rPr lang="en-US" b="1" cap="none" dirty="0">
                <a:latin typeface="Times New Roman" panose="02020603050405020304" pitchFamily="18" charset="0"/>
                <a:cs typeface="Times New Roman" panose="02020603050405020304" pitchFamily="18" charset="0"/>
              </a:rPr>
              <a:t>	</a:t>
            </a:r>
            <a:r>
              <a:rPr lang="en-US" sz="2000" cap="none" dirty="0">
                <a:latin typeface="Times New Roman" panose="02020603050405020304" pitchFamily="18" charset="0"/>
                <a:cs typeface="Times New Roman" panose="02020603050405020304" pitchFamily="18" charset="0"/>
              </a:rPr>
              <a:t>We don't need domain knowledge because the embeddings are automatically                             learned.</a:t>
            </a:r>
          </a:p>
          <a:p>
            <a:pPr algn="just"/>
            <a:r>
              <a:rPr lang="en-US" sz="2400" b="1" cap="none" dirty="0">
                <a:latin typeface="Times New Roman" panose="02020603050405020304" pitchFamily="18" charset="0"/>
                <a:cs typeface="Times New Roman" panose="02020603050405020304" pitchFamily="18" charset="0"/>
              </a:rPr>
              <a:t>Serendipity:</a:t>
            </a:r>
            <a:endParaRPr lang="en-US" sz="2400" cap="none" dirty="0">
              <a:latin typeface="Times New Roman" panose="02020603050405020304" pitchFamily="18" charset="0"/>
              <a:cs typeface="Times New Roman" panose="02020603050405020304" pitchFamily="18" charset="0"/>
            </a:endParaRPr>
          </a:p>
          <a:p>
            <a:pPr marL="0" indent="0" algn="just">
              <a:buNone/>
            </a:pPr>
            <a:r>
              <a:rPr lang="en-US" cap="none" dirty="0">
                <a:latin typeface="Times New Roman" panose="02020603050405020304" pitchFamily="18" charset="0"/>
                <a:cs typeface="Times New Roman" panose="02020603050405020304" pitchFamily="18" charset="0"/>
              </a:rPr>
              <a:t>	</a:t>
            </a:r>
            <a:r>
              <a:rPr lang="en-US" sz="2000" cap="none" dirty="0">
                <a:latin typeface="Times New Roman" panose="02020603050405020304" pitchFamily="18" charset="0"/>
                <a:cs typeface="Times New Roman" panose="02020603050405020304" pitchFamily="18" charset="0"/>
              </a:rPr>
              <a:t>The model can help users discover new interests. In isolation, the ML system may not know the user is interested in a given item, but the model might still recommend it because similar users are interested in that item.</a:t>
            </a:r>
          </a:p>
          <a:p>
            <a:endParaRPr lang="en-GB"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44503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31423-E996-BE4A-A2EF-68897E08335F}"/>
              </a:ext>
            </a:extLst>
          </p:cNvPr>
          <p:cNvSpPr>
            <a:spLocks noGrp="1"/>
          </p:cNvSpPr>
          <p:nvPr>
            <p:ph type="title"/>
          </p:nvPr>
        </p:nvSpPr>
        <p:spPr/>
        <p:txBody>
          <a:bodyPr/>
          <a:lstStyle/>
          <a:p>
            <a:r>
              <a:rPr lang="en-US" b="1" dirty="0">
                <a:solidFill>
                  <a:schemeClr val="accent2"/>
                </a:solidFill>
              </a:rPr>
              <a:t>CONCLUSION</a:t>
            </a:r>
            <a:r>
              <a:rPr lang="en-US" dirty="0">
                <a:solidFill>
                  <a:schemeClr val="accent2"/>
                </a:solidFill>
              </a:rPr>
              <a:t> </a:t>
            </a:r>
          </a:p>
        </p:txBody>
      </p:sp>
      <p:sp>
        <p:nvSpPr>
          <p:cNvPr id="3" name="Content Placeholder 2">
            <a:extLst>
              <a:ext uri="{FF2B5EF4-FFF2-40B4-BE49-F238E27FC236}">
                <a16:creationId xmlns:a16="http://schemas.microsoft.com/office/drawing/2014/main" id="{9597E253-7CF5-7343-9735-5BFC9C2C2A6D}"/>
              </a:ext>
            </a:extLst>
          </p:cNvPr>
          <p:cNvSpPr>
            <a:spLocks noGrp="1"/>
          </p:cNvSpPr>
          <p:nvPr>
            <p:ph idx="1"/>
          </p:nvPr>
        </p:nvSpPr>
        <p:spPr>
          <a:xfrm>
            <a:off x="913795" y="2096064"/>
            <a:ext cx="10639108" cy="3695136"/>
          </a:xfrm>
        </p:spPr>
        <p:txBody>
          <a:bodyPr>
            <a:normAutofit/>
          </a:bodyPr>
          <a:lstStyle/>
          <a:p>
            <a:r>
              <a:rPr lang="en-US" cap="none" dirty="0">
                <a:latin typeface="Times New Roman" panose="02020603050405020304" pitchFamily="18" charset="0"/>
                <a:cs typeface="Times New Roman" panose="02020603050405020304" pitchFamily="18" charset="0"/>
              </a:rPr>
              <a:t>To avoid the use of content based filtering, the user-based CF approach is used for obtaining better results</a:t>
            </a:r>
            <a:r>
              <a:rPr lang="en-US" b="1" cap="none" dirty="0">
                <a:latin typeface="Times New Roman" panose="02020603050405020304" pitchFamily="18" charset="0"/>
                <a:cs typeface="Times New Roman" panose="02020603050405020304" pitchFamily="18" charset="0"/>
              </a:rPr>
              <a:t>.</a:t>
            </a:r>
          </a:p>
          <a:p>
            <a:r>
              <a:rPr lang="en-US" b="1" cap="none" dirty="0">
                <a:latin typeface="Times New Roman" panose="02020603050405020304" pitchFamily="18" charset="0"/>
                <a:cs typeface="Times New Roman" panose="02020603050405020304" pitchFamily="18" charset="0"/>
              </a:rPr>
              <a:t>Collaborative filtering </a:t>
            </a:r>
            <a:r>
              <a:rPr lang="en-US" cap="none" dirty="0">
                <a:latin typeface="Times New Roman" panose="02020603050405020304" pitchFamily="18" charset="0"/>
                <a:cs typeface="Times New Roman" panose="02020603050405020304" pitchFamily="18" charset="0"/>
              </a:rPr>
              <a:t>is the most successful and popular algorithm in the recommender system’s field. It helps customers to make a better decision by recommending interesting items.</a:t>
            </a:r>
          </a:p>
          <a:p>
            <a:r>
              <a:rPr lang="en-US" cap="none" dirty="0">
                <a:latin typeface="Times New Roman" panose="02020603050405020304" pitchFamily="18" charset="0"/>
                <a:cs typeface="Times New Roman" panose="02020603050405020304" pitchFamily="18" charset="0"/>
              </a:rPr>
              <a:t>This system reflects our preference and exposes us to a border range of choices based on similar user’s taste ,it recommend movie as per the ratings given by the different users of similar tastes.</a:t>
            </a:r>
          </a:p>
        </p:txBody>
      </p:sp>
    </p:spTree>
    <p:extLst>
      <p:ext uri="{BB962C8B-B14F-4D97-AF65-F5344CB8AC3E}">
        <p14:creationId xmlns:p14="http://schemas.microsoft.com/office/powerpoint/2010/main" val="23585192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85017-E780-C34F-8406-C3CE4C28ED12}"/>
              </a:ext>
            </a:extLst>
          </p:cNvPr>
          <p:cNvSpPr>
            <a:spLocks noGrp="1"/>
          </p:cNvSpPr>
          <p:nvPr>
            <p:ph type="ctrTitle"/>
          </p:nvPr>
        </p:nvSpPr>
        <p:spPr/>
        <p:txBody>
          <a:bodyPr/>
          <a:lstStyle/>
          <a:p>
            <a:endParaRPr lang="en-US" b="1" dirty="0"/>
          </a:p>
        </p:txBody>
      </p:sp>
      <p:sp>
        <p:nvSpPr>
          <p:cNvPr id="3" name="Content Placeholder 2">
            <a:extLst>
              <a:ext uri="{FF2B5EF4-FFF2-40B4-BE49-F238E27FC236}">
                <a16:creationId xmlns:a16="http://schemas.microsoft.com/office/drawing/2014/main" id="{A6FA2E01-0D0C-7A4D-9B07-46D041AFB3E8}"/>
              </a:ext>
            </a:extLst>
          </p:cNvPr>
          <p:cNvSpPr>
            <a:spLocks noGrp="1"/>
          </p:cNvSpPr>
          <p:nvPr>
            <p:ph type="subTitle" idx="1"/>
          </p:nvPr>
        </p:nvSpPr>
        <p:spPr/>
        <p:txBody>
          <a:bodyPr>
            <a:normAutofit fontScale="55000" lnSpcReduction="20000"/>
          </a:bodyPr>
          <a:lstStyle/>
          <a:p>
            <a:pPr marL="0" indent="0">
              <a:buNone/>
            </a:pPr>
            <a:r>
              <a:rPr lang="en-US" sz="3600"/>
              <a:t>    </a:t>
            </a:r>
          </a:p>
          <a:p>
            <a:pPr marL="0" indent="0">
              <a:buNone/>
            </a:pPr>
            <a:endParaRPr lang="en-US" sz="3600"/>
          </a:p>
          <a:p>
            <a:pPr marL="0" indent="0">
              <a:buNone/>
            </a:pPr>
            <a:r>
              <a:rPr lang="en-US" sz="3600"/>
              <a:t>                                      </a:t>
            </a:r>
          </a:p>
        </p:txBody>
      </p:sp>
      <p:pic>
        <p:nvPicPr>
          <p:cNvPr id="4" name="Picture 3">
            <a:extLst>
              <a:ext uri="{FF2B5EF4-FFF2-40B4-BE49-F238E27FC236}">
                <a16:creationId xmlns:a16="http://schemas.microsoft.com/office/drawing/2014/main" id="{52D57AF8-B68A-4D03-586C-1F332DD679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4245" y="1300785"/>
            <a:ext cx="9929717" cy="4867778"/>
          </a:xfrm>
          <a:prstGeom prst="rect">
            <a:avLst/>
          </a:prstGeom>
        </p:spPr>
      </p:pic>
    </p:spTree>
    <p:extLst>
      <p:ext uri="{BB962C8B-B14F-4D97-AF65-F5344CB8AC3E}">
        <p14:creationId xmlns:p14="http://schemas.microsoft.com/office/powerpoint/2010/main" val="275175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B509C-2667-3140-A047-F4326FA0A9EA}"/>
              </a:ext>
            </a:extLst>
          </p:cNvPr>
          <p:cNvSpPr>
            <a:spLocks noGrp="1"/>
          </p:cNvSpPr>
          <p:nvPr>
            <p:ph type="title"/>
          </p:nvPr>
        </p:nvSpPr>
        <p:spPr>
          <a:xfrm>
            <a:off x="913795" y="403639"/>
            <a:ext cx="10353761" cy="1326321"/>
          </a:xfrm>
        </p:spPr>
        <p:txBody>
          <a:bodyPr/>
          <a:lstStyle/>
          <a:p>
            <a:r>
              <a:rPr lang="en-US" b="1" dirty="0">
                <a:solidFill>
                  <a:schemeClr val="accent2"/>
                </a:solidFill>
              </a:rPr>
              <a:t>ABSTRACT</a:t>
            </a:r>
            <a:r>
              <a:rPr lang="en-US" dirty="0">
                <a:solidFill>
                  <a:schemeClr val="accent2"/>
                </a:solidFill>
              </a:rPr>
              <a:t> </a:t>
            </a:r>
          </a:p>
        </p:txBody>
      </p:sp>
      <p:sp>
        <p:nvSpPr>
          <p:cNvPr id="3" name="Content Placeholder 2">
            <a:extLst>
              <a:ext uri="{FF2B5EF4-FFF2-40B4-BE49-F238E27FC236}">
                <a16:creationId xmlns:a16="http://schemas.microsoft.com/office/drawing/2014/main" id="{10B223CA-69CA-3B4C-BAB9-7F1A9DCCFA30}"/>
              </a:ext>
            </a:extLst>
          </p:cNvPr>
          <p:cNvSpPr>
            <a:spLocks noGrp="1"/>
          </p:cNvSpPr>
          <p:nvPr>
            <p:ph idx="1"/>
          </p:nvPr>
        </p:nvSpPr>
        <p:spPr>
          <a:xfrm>
            <a:off x="913795" y="1801097"/>
            <a:ext cx="10353762" cy="4113566"/>
          </a:xfrm>
        </p:spPr>
        <p:txBody>
          <a:bodyPr>
            <a:normAutofit/>
          </a:bodyPr>
          <a:lstStyle/>
          <a:p>
            <a:r>
              <a:rPr lang="en-US" cap="none" dirty="0">
                <a:latin typeface="Times New Roman" panose="02020603050405020304" pitchFamily="18" charset="0"/>
                <a:cs typeface="Times New Roman" panose="02020603050405020304" pitchFamily="18" charset="0"/>
              </a:rPr>
              <a:t>A recommendation system is a type of information filtering system which attempts to predict the preferences of a user, and make suggests based on these preferences. There are a wide variety of applications for recommendation systems.</a:t>
            </a:r>
          </a:p>
          <a:p>
            <a:r>
              <a:rPr lang="en-US" cap="none" dirty="0">
                <a:latin typeface="Times New Roman" panose="02020603050405020304" pitchFamily="18" charset="0"/>
                <a:cs typeface="Times New Roman" panose="02020603050405020304" pitchFamily="18" charset="0"/>
              </a:rPr>
              <a:t>These have become increasingly popular over the last few years and are now utilized in most online platforms that we use. The content of such platforms varies from movies, music, books and videos, to friends and stories on social media platforms, to products on e-commerce websites. There are different types of recommender systems using association rules.</a:t>
            </a:r>
          </a:p>
          <a:p>
            <a:r>
              <a:rPr lang="en-US" cap="none" dirty="0">
                <a:latin typeface="Times New Roman" panose="02020603050405020304" pitchFamily="18" charset="0"/>
                <a:cs typeface="Times New Roman" panose="02020603050405020304" pitchFamily="18" charset="0"/>
              </a:rPr>
              <a:t>In this project, we are using </a:t>
            </a:r>
            <a:r>
              <a:rPr lang="en-US" b="1" cap="none" dirty="0">
                <a:solidFill>
                  <a:schemeClr val="accent2"/>
                </a:solidFill>
                <a:latin typeface="Times New Roman" panose="02020603050405020304" pitchFamily="18" charset="0"/>
                <a:cs typeface="Times New Roman" panose="02020603050405020304" pitchFamily="18" charset="0"/>
              </a:rPr>
              <a:t>collaborative filtering</a:t>
            </a:r>
            <a:r>
              <a:rPr lang="en-US" cap="none" dirty="0">
                <a:latin typeface="Times New Roman" panose="02020603050405020304" pitchFamily="18" charset="0"/>
                <a:cs typeface="Times New Roman" panose="02020603050405020304" pitchFamily="18" charset="0"/>
              </a:rPr>
              <a:t>. It is a machine learning approach that makes use of the information provided by users, analyzes them and then recommends the movies that is best suited to the user at that time, it is based on cosine similarity.</a:t>
            </a:r>
          </a:p>
          <a:p>
            <a:pPr marL="0" indent="0">
              <a:buNone/>
            </a:pPr>
            <a:endParaRPr lang="en-US"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1269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FF08C-A899-E94F-9208-51DFC59187E2}"/>
              </a:ext>
            </a:extLst>
          </p:cNvPr>
          <p:cNvSpPr>
            <a:spLocks noGrp="1"/>
          </p:cNvSpPr>
          <p:nvPr>
            <p:ph type="title"/>
          </p:nvPr>
        </p:nvSpPr>
        <p:spPr/>
        <p:txBody>
          <a:bodyPr/>
          <a:lstStyle/>
          <a:p>
            <a:r>
              <a:rPr lang="en-US" b="1" dirty="0">
                <a:solidFill>
                  <a:schemeClr val="accent2"/>
                </a:solidFill>
              </a:rPr>
              <a:t>INTRODUCTION</a:t>
            </a:r>
            <a:r>
              <a:rPr lang="en-US" dirty="0">
                <a:solidFill>
                  <a:schemeClr val="accent2"/>
                </a:solidFill>
              </a:rPr>
              <a:t> </a:t>
            </a:r>
          </a:p>
        </p:txBody>
      </p:sp>
      <p:sp>
        <p:nvSpPr>
          <p:cNvPr id="3" name="Content Placeholder 2">
            <a:extLst>
              <a:ext uri="{FF2B5EF4-FFF2-40B4-BE49-F238E27FC236}">
                <a16:creationId xmlns:a16="http://schemas.microsoft.com/office/drawing/2014/main" id="{77F1C60D-4F4D-214C-BC59-7AD659FF1111}"/>
              </a:ext>
            </a:extLst>
          </p:cNvPr>
          <p:cNvSpPr>
            <a:spLocks noGrp="1"/>
          </p:cNvSpPr>
          <p:nvPr>
            <p:ph idx="1"/>
          </p:nvPr>
        </p:nvSpPr>
        <p:spPr>
          <a:xfrm>
            <a:off x="675967" y="1860263"/>
            <a:ext cx="10994923" cy="4265234"/>
          </a:xfrm>
        </p:spPr>
        <p:txBody>
          <a:bodyPr>
            <a:normAutofit/>
          </a:bodyPr>
          <a:lstStyle/>
          <a:p>
            <a:pPr algn="just"/>
            <a:r>
              <a:rPr lang="en-US" sz="2000" cap="none" dirty="0">
                <a:latin typeface="Times New Roman" panose="02020603050405020304" pitchFamily="18" charset="0"/>
                <a:cs typeface="Times New Roman" panose="02020603050405020304" pitchFamily="18" charset="0"/>
              </a:rPr>
              <a:t>Recommender systems aim to predict users’ interests and recommend items that quite likely are interesting for them</a:t>
            </a:r>
          </a:p>
          <a:p>
            <a:r>
              <a:rPr lang="en-US" cap="none" dirty="0">
                <a:latin typeface="Times New Roman" panose="02020603050405020304" pitchFamily="18" charset="0"/>
                <a:cs typeface="Times New Roman" panose="02020603050405020304" pitchFamily="18" charset="0"/>
              </a:rPr>
              <a:t> In this project we have two data sets. They are:
1. </a:t>
            </a:r>
            <a:r>
              <a:rPr lang="en-US" b="1" cap="none" dirty="0">
                <a:solidFill>
                  <a:schemeClr val="accent2"/>
                </a:solidFill>
                <a:latin typeface="Times New Roman" panose="02020603050405020304" pitchFamily="18" charset="0"/>
                <a:cs typeface="Times New Roman" panose="02020603050405020304" pitchFamily="18" charset="0"/>
              </a:rPr>
              <a:t>Movie dataset</a:t>
            </a:r>
            <a:r>
              <a:rPr lang="en-US" cap="none" dirty="0">
                <a:latin typeface="Times New Roman" panose="02020603050405020304" pitchFamily="18" charset="0"/>
                <a:cs typeface="Times New Roman" panose="02020603050405020304" pitchFamily="18" charset="0"/>
              </a:rPr>
              <a:t>: this dataset contains movie id &amp; title. </a:t>
            </a:r>
          </a:p>
          <a:p>
            <a:r>
              <a:rPr lang="en-US" cap="none" dirty="0">
                <a:latin typeface="Times New Roman" panose="02020603050405020304" pitchFamily="18" charset="0"/>
                <a:cs typeface="Times New Roman" panose="02020603050405020304" pitchFamily="18" charset="0"/>
              </a:rPr>
              <a:t>2. </a:t>
            </a:r>
            <a:r>
              <a:rPr lang="en-US" b="1" cap="none" dirty="0">
                <a:solidFill>
                  <a:schemeClr val="accent2"/>
                </a:solidFill>
                <a:latin typeface="Times New Roman" panose="02020603050405020304" pitchFamily="18" charset="0"/>
                <a:cs typeface="Times New Roman" panose="02020603050405020304" pitchFamily="18" charset="0"/>
              </a:rPr>
              <a:t>Ratings dataset</a:t>
            </a:r>
            <a:r>
              <a:rPr lang="en-US" cap="none" dirty="0">
                <a:latin typeface="Times New Roman" panose="02020603050405020304" pitchFamily="18" charset="0"/>
                <a:cs typeface="Times New Roman" panose="02020603050405020304" pitchFamily="18" charset="0"/>
              </a:rPr>
              <a:t>: all ratings are contained in the file </a:t>
            </a:r>
            <a:r>
              <a:rPr lang="en-US" cap="none" dirty="0" err="1">
                <a:latin typeface="Times New Roman" panose="02020603050405020304" pitchFamily="18" charset="0"/>
                <a:cs typeface="Times New Roman" panose="02020603050405020304" pitchFamily="18" charset="0"/>
              </a:rPr>
              <a:t>ratings.Csv</a:t>
            </a:r>
            <a:r>
              <a:rPr lang="en-US" cap="none" dirty="0">
                <a:latin typeface="Times New Roman" panose="02020603050405020304" pitchFamily="18" charset="0"/>
                <a:cs typeface="Times New Roman" panose="02020603050405020304" pitchFamily="18" charset="0"/>
              </a:rPr>
              <a:t>.</a:t>
            </a:r>
          </a:p>
          <a:p>
            <a:r>
              <a:rPr lang="en-US" b="0" i="0" cap="none" dirty="0">
                <a:effectLst/>
                <a:latin typeface="Times New Roman" panose="02020603050405020304" pitchFamily="18" charset="0"/>
                <a:cs typeface="Times New Roman" panose="02020603050405020304" pitchFamily="18" charset="0"/>
              </a:rPr>
              <a:t>User-based collaborative filtering is also called user-user collaborative filtering. It is a type of recommendation system algorithm that uses user similarity to make product recommendations.</a:t>
            </a:r>
            <a:endParaRPr lang="en-US"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5218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1F2-6F83-CA4B-B608-FC70022945A8}"/>
              </a:ext>
            </a:extLst>
          </p:cNvPr>
          <p:cNvSpPr>
            <a:spLocks noGrp="1"/>
          </p:cNvSpPr>
          <p:nvPr>
            <p:ph type="title"/>
          </p:nvPr>
        </p:nvSpPr>
        <p:spPr/>
        <p:txBody>
          <a:bodyPr/>
          <a:lstStyle/>
          <a:p>
            <a:r>
              <a:rPr lang="en-US" b="1" dirty="0">
                <a:solidFill>
                  <a:schemeClr val="accent2"/>
                </a:solidFill>
              </a:rPr>
              <a:t>PROBLEM STATEMENT </a:t>
            </a:r>
          </a:p>
        </p:txBody>
      </p:sp>
      <p:sp>
        <p:nvSpPr>
          <p:cNvPr id="3" name="Content Placeholder 2">
            <a:extLst>
              <a:ext uri="{FF2B5EF4-FFF2-40B4-BE49-F238E27FC236}">
                <a16:creationId xmlns:a16="http://schemas.microsoft.com/office/drawing/2014/main" id="{8C9BD7F3-2C99-BE4C-AE7D-DF9FE41D14C2}"/>
              </a:ext>
            </a:extLst>
          </p:cNvPr>
          <p:cNvSpPr>
            <a:spLocks noGrp="1"/>
          </p:cNvSpPr>
          <p:nvPr>
            <p:ph idx="1"/>
          </p:nvPr>
        </p:nvSpPr>
        <p:spPr>
          <a:xfrm>
            <a:off x="913775" y="2367093"/>
            <a:ext cx="10364452" cy="3689578"/>
          </a:xfrm>
        </p:spPr>
        <p:txBody>
          <a:bodyPr>
            <a:noAutofit/>
          </a:bodyPr>
          <a:lstStyle/>
          <a:p>
            <a:r>
              <a:rPr lang="en-US" cap="none" dirty="0">
                <a:latin typeface="Times New Roman" panose="02020603050405020304" pitchFamily="18" charset="0"/>
                <a:cs typeface="Times New Roman" panose="02020603050405020304" pitchFamily="18" charset="0"/>
              </a:rPr>
              <a:t>For any given product there are sometimes thousands of options to choose from. Think of the examples i.e., Streaming videos, social networking, online shopping and the list goes on. </a:t>
            </a:r>
          </a:p>
          <a:p>
            <a:r>
              <a:rPr lang="en-US" cap="none" dirty="0">
                <a:latin typeface="Times New Roman" panose="02020603050405020304" pitchFamily="18" charset="0"/>
                <a:cs typeface="Times New Roman" panose="02020603050405020304" pitchFamily="18" charset="0"/>
              </a:rPr>
              <a:t>Recommender system helps to personalize a platform and help the user find something they like. To search for an movie name it takes too much of time, here by using recommender system the user can finds the movie name which is best by using content based filtering.</a:t>
            </a:r>
          </a:p>
          <a:p>
            <a:r>
              <a:rPr lang="en-US" cap="none" dirty="0">
                <a:latin typeface="Times New Roman" panose="02020603050405020304" pitchFamily="18" charset="0"/>
                <a:cs typeface="Times New Roman" panose="02020603050405020304" pitchFamily="18" charset="0"/>
              </a:rPr>
              <a:t> This may be sometimes useless for the users who have different taste from the recommendations shown by the system as every user may have different tastes and it is less efficient. This problem was overcome by the </a:t>
            </a:r>
            <a:r>
              <a:rPr lang="en-US" b="1" cap="none" dirty="0">
                <a:solidFill>
                  <a:schemeClr val="tx1">
                    <a:lumMod val="95000"/>
                  </a:schemeClr>
                </a:solidFill>
                <a:latin typeface="Times New Roman" panose="02020603050405020304" pitchFamily="18" charset="0"/>
                <a:cs typeface="Times New Roman" panose="02020603050405020304" pitchFamily="18" charset="0"/>
              </a:rPr>
              <a:t>collaborative filtering.</a:t>
            </a:r>
            <a:endParaRPr lang="en-US" cap="none" dirty="0">
              <a:solidFill>
                <a:schemeClr val="accent2"/>
              </a:solidFill>
              <a:highlight>
                <a:srgbClr val="80000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2597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9CA2F-1DAC-15F4-CF6A-67CDF961B25F}"/>
              </a:ext>
            </a:extLst>
          </p:cNvPr>
          <p:cNvSpPr>
            <a:spLocks noGrp="1"/>
          </p:cNvSpPr>
          <p:nvPr>
            <p:ph type="title"/>
          </p:nvPr>
        </p:nvSpPr>
        <p:spPr/>
        <p:txBody>
          <a:bodyPr/>
          <a:lstStyle/>
          <a:p>
            <a:r>
              <a:rPr lang="en-IN" dirty="0">
                <a:solidFill>
                  <a:schemeClr val="accent2"/>
                </a:solidFill>
              </a:rPr>
              <a:t>SOLUTION FOR PROBLEM STATEMENT</a:t>
            </a:r>
            <a:endParaRPr lang="en-GB" dirty="0">
              <a:solidFill>
                <a:schemeClr val="accent2"/>
              </a:solidFill>
            </a:endParaRPr>
          </a:p>
        </p:txBody>
      </p:sp>
      <p:sp>
        <p:nvSpPr>
          <p:cNvPr id="3" name="Content Placeholder 2">
            <a:extLst>
              <a:ext uri="{FF2B5EF4-FFF2-40B4-BE49-F238E27FC236}">
                <a16:creationId xmlns:a16="http://schemas.microsoft.com/office/drawing/2014/main" id="{EEA00DFC-6A38-4A78-2376-44B9EA522D00}"/>
              </a:ext>
            </a:extLst>
          </p:cNvPr>
          <p:cNvSpPr>
            <a:spLocks noGrp="1"/>
          </p:cNvSpPr>
          <p:nvPr>
            <p:ph idx="1"/>
          </p:nvPr>
        </p:nvSpPr>
        <p:spPr/>
        <p:txBody>
          <a:bodyPr>
            <a:noAutofit/>
          </a:bodyPr>
          <a:lstStyle/>
          <a:p>
            <a:r>
              <a:rPr lang="en-US" cap="none" dirty="0">
                <a:latin typeface="Times New Roman" panose="02020603050405020304" pitchFamily="18" charset="0"/>
                <a:cs typeface="Times New Roman" panose="02020603050405020304" pitchFamily="18" charset="0"/>
              </a:rPr>
              <a:t>The recommendation system that recommends different things to users. This system will recommend movies to users. This system will provide more precise results. </a:t>
            </a:r>
          </a:p>
          <a:p>
            <a:r>
              <a:rPr lang="en-US" cap="none" dirty="0">
                <a:latin typeface="Times New Roman" panose="02020603050405020304" pitchFamily="18" charset="0"/>
                <a:cs typeface="Times New Roman" panose="02020603050405020304" pitchFamily="18" charset="0"/>
              </a:rPr>
              <a:t>The existing system works on individual users rating. This may be sometimes useless for the users who have different taste from the recommendations shown by the system as every user may have different tastes. This proposed system le., Collaborative filtering calculates the similarities. </a:t>
            </a:r>
          </a:p>
          <a:p>
            <a:r>
              <a:rPr lang="en-US" cap="none" dirty="0">
                <a:latin typeface="Times New Roman" panose="02020603050405020304" pitchFamily="18" charset="0"/>
                <a:cs typeface="Times New Roman" panose="02020603050405020304" pitchFamily="18" charset="0"/>
              </a:rPr>
              <a:t>Between different users and then recommend movie to them as per the ratings given by the different users of similar tastes. This will provide a precise recommendations to the user by using c cosine similarity.</a:t>
            </a:r>
          </a:p>
          <a:p>
            <a:r>
              <a:rPr lang="en-US" cap="none" dirty="0">
                <a:latin typeface="Times New Roman" panose="02020603050405020304" pitchFamily="18" charset="0"/>
                <a:cs typeface="Times New Roman" panose="02020603050405020304" pitchFamily="18" charset="0"/>
              </a:rPr>
              <a:t>It provides services to user to rate movies, see recommendations put comments and similar movies.</a:t>
            </a:r>
          </a:p>
          <a:p>
            <a:endParaRPr lang="en-GB"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9632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BBC4B-8338-D9EF-F500-5020DC7AAC4C}"/>
              </a:ext>
            </a:extLst>
          </p:cNvPr>
          <p:cNvSpPr>
            <a:spLocks noGrp="1"/>
          </p:cNvSpPr>
          <p:nvPr>
            <p:ph type="title"/>
          </p:nvPr>
        </p:nvSpPr>
        <p:spPr/>
        <p:txBody>
          <a:bodyPr/>
          <a:lstStyle/>
          <a:p>
            <a:r>
              <a:rPr lang="en-IN" dirty="0">
                <a:solidFill>
                  <a:schemeClr val="accent2"/>
                </a:solidFill>
              </a:rPr>
              <a:t>EXISTING SYSTEM</a:t>
            </a:r>
            <a:endParaRPr lang="en-GB" dirty="0">
              <a:solidFill>
                <a:schemeClr val="accent2"/>
              </a:solidFill>
            </a:endParaRPr>
          </a:p>
        </p:txBody>
      </p:sp>
      <p:sp>
        <p:nvSpPr>
          <p:cNvPr id="3" name="Content Placeholder 2">
            <a:extLst>
              <a:ext uri="{FF2B5EF4-FFF2-40B4-BE49-F238E27FC236}">
                <a16:creationId xmlns:a16="http://schemas.microsoft.com/office/drawing/2014/main" id="{ADA1BCE0-7545-E5B6-3BB8-707A72E87753}"/>
              </a:ext>
            </a:extLst>
          </p:cNvPr>
          <p:cNvSpPr>
            <a:spLocks noGrp="1"/>
          </p:cNvSpPr>
          <p:nvPr>
            <p:ph idx="1"/>
          </p:nvPr>
        </p:nvSpPr>
        <p:spPr/>
        <p:txBody>
          <a:bodyPr>
            <a:noAutofit/>
          </a:bodyPr>
          <a:lstStyle/>
          <a:p>
            <a:pPr marL="0" indent="0">
              <a:buNone/>
            </a:pPr>
            <a:r>
              <a:rPr lang="en-US" b="1" cap="none" dirty="0">
                <a:solidFill>
                  <a:schemeClr val="accent2"/>
                </a:solidFill>
                <a:latin typeface="Times New Roman" panose="02020603050405020304" pitchFamily="18" charset="0"/>
                <a:cs typeface="Times New Roman" panose="02020603050405020304" pitchFamily="18" charset="0"/>
              </a:rPr>
              <a:t>Association rules:</a:t>
            </a:r>
          </a:p>
          <a:p>
            <a:pPr marL="0" indent="0">
              <a:buNone/>
            </a:pPr>
            <a:r>
              <a:rPr lang="en-US" cap="none" dirty="0">
                <a:latin typeface="Times New Roman" panose="02020603050405020304" pitchFamily="18" charset="0"/>
                <a:cs typeface="Times New Roman" panose="02020603050405020304" pitchFamily="18" charset="0"/>
              </a:rPr>
              <a:t>Association rule mining is the task of identifying patterns in basket data transactions that possibly consist of multiple items. The aim of this thesis is to better understand the applications of association rule mining for recommender systems.</a:t>
            </a:r>
          </a:p>
          <a:p>
            <a:pPr marL="0" indent="0">
              <a:buNone/>
            </a:pPr>
            <a:r>
              <a:rPr lang="en-US" b="1" cap="none" dirty="0">
                <a:solidFill>
                  <a:schemeClr val="accent2"/>
                </a:solidFill>
                <a:latin typeface="Times New Roman" panose="02020603050405020304" pitchFamily="18" charset="0"/>
                <a:cs typeface="Times New Roman" panose="02020603050405020304" pitchFamily="18" charset="0"/>
              </a:rPr>
              <a:t>Content based recommender system</a:t>
            </a:r>
            <a:r>
              <a:rPr lang="en-US" cap="none" dirty="0">
                <a:solidFill>
                  <a:schemeClr val="accent2"/>
                </a:solidFill>
                <a:latin typeface="Times New Roman" panose="02020603050405020304" pitchFamily="18" charset="0"/>
                <a:cs typeface="Times New Roman" panose="02020603050405020304" pitchFamily="18" charset="0"/>
              </a:rPr>
              <a:t>:</a:t>
            </a:r>
            <a:r>
              <a:rPr lang="en-US" cap="none" dirty="0">
                <a:latin typeface="Times New Roman" panose="02020603050405020304" pitchFamily="18" charset="0"/>
                <a:cs typeface="Times New Roman" panose="02020603050405020304" pitchFamily="18" charset="0"/>
              </a:rPr>
              <a:t>
A content-based recommender learns a profile of the new user’s interests based on the features. Present, in objects the user has rated. In a content-based recommender system the algorithms used are such that it recommends users similar items that the user has liked in the past or is examining currently.</a:t>
            </a:r>
          </a:p>
          <a:p>
            <a:endParaRPr lang="en-GB"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07081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5EA8F3-D84E-E9DC-23A2-1E729E38B763}"/>
              </a:ext>
            </a:extLst>
          </p:cNvPr>
          <p:cNvSpPr>
            <a:spLocks noGrp="1"/>
          </p:cNvSpPr>
          <p:nvPr>
            <p:ph idx="1"/>
          </p:nvPr>
        </p:nvSpPr>
        <p:spPr>
          <a:xfrm>
            <a:off x="629266" y="412956"/>
            <a:ext cx="11021960" cy="5761702"/>
          </a:xfrm>
        </p:spPr>
        <p:txBody>
          <a:bodyPr>
            <a:noAutofit/>
          </a:bodyPr>
          <a:lstStyle/>
          <a:p>
            <a:pPr marL="0" indent="0">
              <a:buNone/>
            </a:pPr>
            <a:endParaRPr lang="en-US" b="1" cap="none" dirty="0">
              <a:solidFill>
                <a:schemeClr val="accent5">
                  <a:lumMod val="40000"/>
                  <a:lumOff val="60000"/>
                </a:schemeClr>
              </a:solidFill>
              <a:latin typeface="Times New Roman" panose="02020603050405020304" pitchFamily="18" charset="0"/>
              <a:cs typeface="Times New Roman" panose="02020603050405020304" pitchFamily="18" charset="0"/>
            </a:endParaRPr>
          </a:p>
          <a:p>
            <a:pPr marL="0" indent="0">
              <a:buNone/>
            </a:pPr>
            <a:r>
              <a:rPr lang="en-US" b="1" cap="none" dirty="0">
                <a:solidFill>
                  <a:schemeClr val="accent2"/>
                </a:solidFill>
                <a:latin typeface="Times New Roman" panose="02020603050405020304" pitchFamily="18" charset="0"/>
                <a:cs typeface="Times New Roman" panose="02020603050405020304" pitchFamily="18" charset="0"/>
              </a:rPr>
              <a:t>Utility based recommender system</a:t>
            </a:r>
            <a:r>
              <a:rPr lang="en-US" cap="none" dirty="0">
                <a:solidFill>
                  <a:schemeClr val="accent2"/>
                </a:solidFill>
                <a:latin typeface="Times New Roman" panose="02020603050405020304" pitchFamily="18" charset="0"/>
                <a:cs typeface="Times New Roman" panose="02020603050405020304" pitchFamily="18" charset="0"/>
              </a:rPr>
              <a:t>:</a:t>
            </a:r>
          </a:p>
          <a:p>
            <a:pPr marL="0" indent="0">
              <a:buNone/>
            </a:pPr>
            <a:r>
              <a:rPr lang="en-US" cap="none" dirty="0">
                <a:latin typeface="Times New Roman" panose="02020603050405020304" pitchFamily="18" charset="0"/>
                <a:cs typeface="Times New Roman" panose="02020603050405020304" pitchFamily="18" charset="0"/>
              </a:rPr>
              <a:t>Make suggestions based on a computation of the utility of each object for the user. In utility based system, every industry will have a different technique for arriving at a user specific utility function and applying it to the objects under consideration.
</a:t>
            </a:r>
            <a:r>
              <a:rPr lang="en-US" b="1" cap="none" dirty="0">
                <a:solidFill>
                  <a:schemeClr val="accent2"/>
                </a:solidFill>
                <a:latin typeface="Times New Roman" panose="02020603050405020304" pitchFamily="18" charset="0"/>
                <a:cs typeface="Times New Roman" panose="02020603050405020304" pitchFamily="18" charset="0"/>
              </a:rPr>
              <a:t>Knowledge based recommender system</a:t>
            </a:r>
            <a:r>
              <a:rPr lang="en-US" cap="none" dirty="0">
                <a:solidFill>
                  <a:schemeClr val="accent2"/>
                </a:solidFill>
                <a:latin typeface="Times New Roman" panose="02020603050405020304" pitchFamily="18" charset="0"/>
                <a:cs typeface="Times New Roman" panose="02020603050405020304" pitchFamily="18" charset="0"/>
              </a:rPr>
              <a:t>:</a:t>
            </a:r>
          </a:p>
          <a:p>
            <a:pPr marL="0" indent="0">
              <a:buNone/>
            </a:pPr>
            <a:r>
              <a:rPr lang="en-US" cap="none" dirty="0">
                <a:latin typeface="Times New Roman" panose="02020603050405020304" pitchFamily="18" charset="0"/>
                <a:cs typeface="Times New Roman" panose="02020603050405020304" pitchFamily="18" charset="0"/>
              </a:rPr>
              <a:t>Knowledge based recommendation works on functional knowledge: they have knowledge about how a particular item meets a particular user need, and therefore reason about the relationship between a need and a possible recommendation.
</a:t>
            </a:r>
            <a:r>
              <a:rPr lang="en-US" b="1" cap="none" dirty="0">
                <a:solidFill>
                  <a:schemeClr val="accent2"/>
                </a:solidFill>
                <a:latin typeface="Times New Roman" panose="02020603050405020304" pitchFamily="18" charset="0"/>
                <a:cs typeface="Times New Roman" panose="02020603050405020304" pitchFamily="18" charset="0"/>
              </a:rPr>
              <a:t>DEMOGRAPHIC BASED RECOMMENDER SYSTEM</a:t>
            </a:r>
            <a:r>
              <a:rPr lang="en-US" cap="none" dirty="0">
                <a:solidFill>
                  <a:schemeClr val="accent2"/>
                </a:solidFill>
                <a:latin typeface="Times New Roman" panose="02020603050405020304" pitchFamily="18" charset="0"/>
                <a:cs typeface="Times New Roman" panose="02020603050405020304" pitchFamily="18" charset="0"/>
              </a:rPr>
              <a:t>:</a:t>
            </a:r>
            <a:r>
              <a:rPr lang="en-US" cap="none" dirty="0">
                <a:latin typeface="Times New Roman" panose="02020603050405020304" pitchFamily="18" charset="0"/>
                <a:cs typeface="Times New Roman" panose="02020603050405020304" pitchFamily="18" charset="0"/>
              </a:rPr>
              <a:t>
this system aims to categorize the users based on attributes and make recommendations based on demographic classes. The benefit of a demographic approach is that it does not require a history of user ratings like that in collaborative and content based recommender system.</a:t>
            </a:r>
          </a:p>
          <a:p>
            <a:endParaRPr lang="en-GB"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288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6B103-A546-321F-EBED-D87E1E609B3F}"/>
              </a:ext>
            </a:extLst>
          </p:cNvPr>
          <p:cNvSpPr>
            <a:spLocks noGrp="1"/>
          </p:cNvSpPr>
          <p:nvPr>
            <p:ph type="title"/>
          </p:nvPr>
        </p:nvSpPr>
        <p:spPr/>
        <p:txBody>
          <a:bodyPr/>
          <a:lstStyle/>
          <a:p>
            <a:r>
              <a:rPr lang="en-IN" dirty="0">
                <a:solidFill>
                  <a:schemeClr val="accent2"/>
                </a:solidFill>
              </a:rPr>
              <a:t>PROPOSED SYSTEM</a:t>
            </a:r>
            <a:endParaRPr lang="en-GB" dirty="0">
              <a:solidFill>
                <a:schemeClr val="accent2"/>
              </a:solidFill>
            </a:endParaRPr>
          </a:p>
        </p:txBody>
      </p:sp>
      <p:sp>
        <p:nvSpPr>
          <p:cNvPr id="3" name="Content Placeholder 2">
            <a:extLst>
              <a:ext uri="{FF2B5EF4-FFF2-40B4-BE49-F238E27FC236}">
                <a16:creationId xmlns:a16="http://schemas.microsoft.com/office/drawing/2014/main" id="{CD15972C-A31C-EBA1-2E49-E20C0721BC7F}"/>
              </a:ext>
            </a:extLst>
          </p:cNvPr>
          <p:cNvSpPr>
            <a:spLocks noGrp="1"/>
          </p:cNvSpPr>
          <p:nvPr>
            <p:ph idx="1"/>
          </p:nvPr>
        </p:nvSpPr>
        <p:spPr>
          <a:xfrm>
            <a:off x="913795" y="1651819"/>
            <a:ext cx="10353762" cy="4955458"/>
          </a:xfrm>
        </p:spPr>
        <p:txBody>
          <a:bodyPr>
            <a:normAutofit/>
          </a:bodyPr>
          <a:lstStyle/>
          <a:p>
            <a:pPr marL="0" indent="0">
              <a:buNone/>
            </a:pPr>
            <a:r>
              <a:rPr lang="en-IN" b="0" i="0" cap="none" dirty="0">
                <a:solidFill>
                  <a:schemeClr val="accent2"/>
                </a:solidFill>
                <a:effectLst/>
                <a:latin typeface="Times New Roman" panose="02020603050405020304" pitchFamily="18" charset="0"/>
                <a:cs typeface="Times New Roman" panose="02020603050405020304" pitchFamily="18" charset="0"/>
              </a:rPr>
              <a:t>User-based collaborative filtering recommendation</a:t>
            </a:r>
            <a:endParaRPr lang="en-US" b="0" i="0" cap="none" dirty="0">
              <a:solidFill>
                <a:schemeClr val="accent2"/>
              </a:solidFill>
              <a:effectLst/>
              <a:latin typeface="Times New Roman" panose="02020603050405020304" pitchFamily="18" charset="0"/>
              <a:cs typeface="Times New Roman" panose="02020603050405020304" pitchFamily="18" charset="0"/>
            </a:endParaRPr>
          </a:p>
          <a:p>
            <a:pPr algn="l"/>
            <a:r>
              <a:rPr lang="en-US" b="0" i="0" cap="none" dirty="0">
                <a:effectLst/>
                <a:latin typeface="Times New Roman" panose="02020603050405020304" pitchFamily="18" charset="0"/>
                <a:cs typeface="Times New Roman" panose="02020603050405020304" pitchFamily="18" charset="0"/>
              </a:rPr>
              <a:t>User-based collaborative filtering makes recommendations based on user-product interactions in the past. The assumption behind the algorithm is that similar users like similar products.</a:t>
            </a:r>
          </a:p>
          <a:p>
            <a:pPr algn="l"/>
            <a:r>
              <a:rPr lang="en-US" b="0" i="0" cap="none" dirty="0">
                <a:effectLst/>
                <a:latin typeface="Times New Roman" panose="02020603050405020304" pitchFamily="18" charset="0"/>
                <a:cs typeface="Times New Roman" panose="02020603050405020304" pitchFamily="18" charset="0"/>
              </a:rPr>
              <a:t>User-based collaborative filtering algorithm usually has the following steps:</a:t>
            </a:r>
          </a:p>
          <a:p>
            <a:pPr algn="l">
              <a:buFont typeface="+mj-lt"/>
              <a:buAutoNum type="arabicPeriod"/>
            </a:pPr>
            <a:r>
              <a:rPr lang="en-US" b="0" i="0" cap="none" dirty="0">
                <a:effectLst/>
                <a:latin typeface="Times New Roman" panose="02020603050405020304" pitchFamily="18" charset="0"/>
                <a:cs typeface="Times New Roman" panose="02020603050405020304" pitchFamily="18" charset="0"/>
              </a:rPr>
              <a:t> Find similar users based on interactions with common items.</a:t>
            </a:r>
          </a:p>
          <a:p>
            <a:pPr algn="l">
              <a:buFont typeface="+mj-lt"/>
              <a:buAutoNum type="arabicPeriod"/>
            </a:pPr>
            <a:r>
              <a:rPr lang="en-US" b="0" i="0" cap="none" dirty="0">
                <a:effectLst/>
                <a:latin typeface="Times New Roman" panose="02020603050405020304" pitchFamily="18" charset="0"/>
                <a:cs typeface="Times New Roman" panose="02020603050405020304" pitchFamily="18" charset="0"/>
              </a:rPr>
              <a:t>Identify the items rated high by similar users but have not been exposed to the active user of interest.</a:t>
            </a:r>
          </a:p>
          <a:p>
            <a:pPr algn="l">
              <a:buFont typeface="+mj-lt"/>
              <a:buAutoNum type="arabicPeriod"/>
            </a:pPr>
            <a:r>
              <a:rPr lang="en-US" b="0" i="0" cap="none" dirty="0">
                <a:effectLst/>
                <a:latin typeface="Times New Roman" panose="02020603050405020304" pitchFamily="18" charset="0"/>
                <a:cs typeface="Times New Roman" panose="02020603050405020304" pitchFamily="18" charset="0"/>
              </a:rPr>
              <a:t>Calculate the weighted average score for each item.</a:t>
            </a:r>
          </a:p>
          <a:p>
            <a:pPr algn="l">
              <a:buFont typeface="+mj-lt"/>
              <a:buAutoNum type="arabicPeriod"/>
            </a:pPr>
            <a:r>
              <a:rPr lang="en-US" b="0" i="0" cap="none" dirty="0">
                <a:effectLst/>
                <a:latin typeface="Times New Roman" panose="02020603050405020304" pitchFamily="18" charset="0"/>
                <a:cs typeface="Times New Roman" panose="02020603050405020304" pitchFamily="18" charset="0"/>
              </a:rPr>
              <a:t>Rank items based on the score and pick top n items to recommend.</a:t>
            </a:r>
          </a:p>
          <a:p>
            <a:endParaRPr lang="en-GB"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5577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CD81A7C2-E809-C10E-4F0A-FDC32E71BF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4543" y="501444"/>
            <a:ext cx="6813754" cy="6076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3113938"/>
      </p:ext>
    </p:extLst>
  </p:cSld>
  <p:clrMapOvr>
    <a:masterClrMapping/>
  </p:clrMapOvr>
</p:sld>
</file>

<file path=ppt/theme/theme1.xml><?xml version="1.0" encoding="utf-8"?>
<a:theme xmlns:a="http://schemas.openxmlformats.org/drawingml/2006/main" name="Drople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DEB094D4-7FD8-4F86-93D5-B0F1341EF5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Droplet</Template>
  <TotalTime>433</TotalTime>
  <Words>1082</Words>
  <Application>Microsoft Office PowerPoint</Application>
  <PresentationFormat>Widescreen</PresentationFormat>
  <Paragraphs>68</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Droplet</vt:lpstr>
      <vt:lpstr>FlickPicks: Personalized Movie Recommendations using Collaborative Filtering</vt:lpstr>
      <vt:lpstr>ABSTRACT </vt:lpstr>
      <vt:lpstr>INTRODUCTION </vt:lpstr>
      <vt:lpstr>PROBLEM STATEMENT </vt:lpstr>
      <vt:lpstr>SOLUTION FOR PROBLEM STATEMENT</vt:lpstr>
      <vt:lpstr>EXISTING SYSTEM</vt:lpstr>
      <vt:lpstr>PowerPoint Presentation</vt:lpstr>
      <vt:lpstr>PROPOSED SYSTEM</vt:lpstr>
      <vt:lpstr>PowerPoint Presentation</vt:lpstr>
      <vt:lpstr>SYSTEM REQUIREMENTS</vt:lpstr>
      <vt:lpstr>COLLABORATIVE FILTERING</vt:lpstr>
      <vt:lpstr>RESULT</vt:lpstr>
      <vt:lpstr>PowerPoint Presentation</vt:lpstr>
      <vt:lpstr>PowerPoint Presentation</vt:lpstr>
      <vt:lpstr>ADVANTAGES</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RECOMMENDATION SYSTEM USING COLLABORATIVE FILTERING</dc:title>
  <dc:creator>Lakshmi Rishmitha Vankadaru</dc:creator>
  <cp:lastModifiedBy>Gayathri Vellanki</cp:lastModifiedBy>
  <cp:revision>35</cp:revision>
  <dcterms:created xsi:type="dcterms:W3CDTF">2023-09-28T05:49:14Z</dcterms:created>
  <dcterms:modified xsi:type="dcterms:W3CDTF">2024-04-02T05:11:35Z</dcterms:modified>
</cp:coreProperties>
</file>

<file path=docProps/thumbnail.jpeg>
</file>